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2" r:id="rId3"/>
    <p:sldId id="270" r:id="rId4"/>
    <p:sldId id="258" r:id="rId5"/>
  </p:sldIdLst>
  <p:sldSz cx="12192000" cy="6858000"/>
  <p:notesSz cx="6858000" cy="9144000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3529" autoAdjust="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7A05281-D580-4810-B8B9-EEA12FC173BA}" type="datetime1">
              <a:rPr lang="pl-PL" smtClean="0"/>
              <a:t>26.01.2019</a:t>
            </a:fld>
            <a:endParaRPr lang="pl-PL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4A4F617-7A30-41D4-AB86-5D833C98E18B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2F097-D055-4919-9987-560DE14FFF53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0" dirty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 dirty="0" smtClean="0"/>
              <a:t>Kliknij, aby edytować style wzorców tekstu</a:t>
            </a:r>
          </a:p>
          <a:p>
            <a:pPr lvl="1" rtl="0"/>
            <a:r>
              <a:rPr lang="pl-PL" noProof="0" dirty="0" smtClean="0"/>
              <a:t>Drugi poziom</a:t>
            </a:r>
          </a:p>
          <a:p>
            <a:pPr lvl="2" rtl="0"/>
            <a:r>
              <a:rPr lang="pl-PL" noProof="0" dirty="0" smtClean="0"/>
              <a:t>Trzeci poziom</a:t>
            </a:r>
          </a:p>
          <a:p>
            <a:pPr lvl="3" rtl="0"/>
            <a:r>
              <a:rPr lang="pl-PL" noProof="0" dirty="0" smtClean="0"/>
              <a:t>Czwarty poziom</a:t>
            </a:r>
          </a:p>
          <a:p>
            <a:pPr lvl="4" rtl="0"/>
            <a:r>
              <a:rPr lang="pl-PL" noProof="0" dirty="0" smtClean="0"/>
              <a:t>Piąty poziom</a:t>
            </a:r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B9A179D-2D27-49E2-B022-8EDDA2EFE682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pl-PL" sz="1200" i="1" dirty="0" smtClean="0">
                <a:latin typeface="Arial" pitchFamily="34" charset="0"/>
                <a:cs typeface="Arial" pitchFamily="34" charset="0"/>
              </a:rPr>
              <a:t>Aby zmienić obraz na tym slajdzie, zaznacz obraz i usuń go. Następnie kliknij ikonę Obrazy w symbolu </a:t>
            </a:r>
            <a:r>
              <a:rPr lang="pl-PL" sz="1200" i="1" dirty="0" err="1" smtClean="0">
                <a:latin typeface="Arial" pitchFamily="34" charset="0"/>
                <a:cs typeface="Arial" pitchFamily="34" charset="0"/>
              </a:rPr>
              <a:t>zastępczym,aby</a:t>
            </a:r>
            <a:r>
              <a:rPr lang="pl-PL" sz="1200" i="1" dirty="0" smtClean="0">
                <a:latin typeface="Arial" pitchFamily="34" charset="0"/>
                <a:cs typeface="Arial" pitchFamily="34" charset="0"/>
              </a:rPr>
              <a:t> wstawić swój własny obraz.</a:t>
            </a:r>
          </a:p>
          <a:p>
            <a:pPr rtl="0"/>
            <a:endParaRPr lang="pl-PL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1B9A179D-2D27-49E2-B022-8EDDA2EFE682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2422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pl-PL" smtClean="0"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53395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pl-PL" smtClean="0"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920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wolny kształt 11"/>
          <p:cNvSpPr>
            <a:spLocks noChangeArrowheads="1"/>
          </p:cNvSpPr>
          <p:nvPr/>
        </p:nvSpPr>
        <p:spPr bwMode="white">
          <a:xfrm>
            <a:off x="8429022" y="0"/>
            <a:ext cx="3762978" cy="6858000"/>
          </a:xfrm>
          <a:custGeom>
            <a:avLst/>
            <a:gdLst>
              <a:gd name="connsiteX0" fmla="*/ 0 w 3762978"/>
              <a:gd name="connsiteY0" fmla="*/ 0 h 6858000"/>
              <a:gd name="connsiteX1" fmla="*/ 3762978 w 3762978"/>
              <a:gd name="connsiteY1" fmla="*/ 0 h 6858000"/>
              <a:gd name="connsiteX2" fmla="*/ 3762978 w 3762978"/>
              <a:gd name="connsiteY2" fmla="*/ 6858000 h 6858000"/>
              <a:gd name="connsiteX3" fmla="*/ 338667 w 3762978"/>
              <a:gd name="connsiteY3" fmla="*/ 6858000 h 6858000"/>
              <a:gd name="connsiteX4" fmla="*/ 1189567 w 3762978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2978" h="6858000">
                <a:moveTo>
                  <a:pt x="0" y="0"/>
                </a:moveTo>
                <a:lnTo>
                  <a:pt x="3762978" y="0"/>
                </a:lnTo>
                <a:lnTo>
                  <a:pt x="3762978" y="6858000"/>
                </a:lnTo>
                <a:lnTo>
                  <a:pt x="338667" y="6858000"/>
                </a:lnTo>
                <a:lnTo>
                  <a:pt x="1189567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pl-PL" sz="1800" noProof="0" dirty="0"/>
          </a:p>
        </p:txBody>
      </p:sp>
      <p:sp>
        <p:nvSpPr>
          <p:cNvPr id="7" name="Dowolny kształt 6"/>
          <p:cNvSpPr>
            <a:spLocks/>
          </p:cNvSpPr>
          <p:nvPr/>
        </p:nvSpPr>
        <p:spPr bwMode="auto">
          <a:xfrm>
            <a:off x="8145385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7950653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95400" y="1873584"/>
            <a:ext cx="6400800" cy="2560320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95400" y="4572000"/>
            <a:ext cx="6400800" cy="16002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51258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724400" y="1828801"/>
            <a:ext cx="6172200" cy="4343400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4E76AF1-4389-4119-8151-8E992C940520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067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Dwa obraz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 bwMode="invGray">
          <a:xfrm>
            <a:off x="1295400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10" name="Prostokąt 9"/>
          <p:cNvSpPr/>
          <p:nvPr/>
        </p:nvSpPr>
        <p:spPr bwMode="invGray">
          <a:xfrm>
            <a:off x="6324599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11" name="Prostokąt 10"/>
          <p:cNvSpPr/>
          <p:nvPr/>
        </p:nvSpPr>
        <p:spPr>
          <a:xfrm>
            <a:off x="1295400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sz="1800" noProof="0" dirty="0"/>
          </a:p>
        </p:txBody>
      </p:sp>
      <p:sp>
        <p:nvSpPr>
          <p:cNvPr id="12" name="Prostokąt 11"/>
          <p:cNvSpPr/>
          <p:nvPr/>
        </p:nvSpPr>
        <p:spPr>
          <a:xfrm>
            <a:off x="6324599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sz="1800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1298448" y="1828801"/>
            <a:ext cx="4572000" cy="3428999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 bwMode="invGray">
          <a:xfrm>
            <a:off x="1371273" y="5333098"/>
            <a:ext cx="4420252" cy="839102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8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3"/>
          </p:nvPr>
        </p:nvSpPr>
        <p:spPr>
          <a:xfrm>
            <a:off x="6324600" y="1828801"/>
            <a:ext cx="4572000" cy="3428999"/>
          </a:xfrm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13" name="Tekst — symbol zastępczy 3"/>
          <p:cNvSpPr>
            <a:spLocks noGrp="1"/>
          </p:cNvSpPr>
          <p:nvPr>
            <p:ph type="body" sz="half" idx="14"/>
          </p:nvPr>
        </p:nvSpPr>
        <p:spPr bwMode="invGray">
          <a:xfrm>
            <a:off x="6412954" y="5333098"/>
            <a:ext cx="4420252" cy="839102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B7B8A9D-4C90-4946-9EAB-BC8EB672FEE5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94401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1BB9D6C-C144-4F75-9A53-982208720C55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0929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 bwMode="white">
          <a:xfrm rot="5400000">
            <a:off x="7562850" y="2228850"/>
            <a:ext cx="6858000" cy="2400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8" name="Prostokąt 7"/>
          <p:cNvSpPr/>
          <p:nvPr/>
        </p:nvSpPr>
        <p:spPr>
          <a:xfrm rot="5400000">
            <a:off x="6331230" y="3387909"/>
            <a:ext cx="6858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9" name="Prostokąt 8"/>
          <p:cNvSpPr/>
          <p:nvPr/>
        </p:nvSpPr>
        <p:spPr>
          <a:xfrm rot="5400000">
            <a:off x="6251613" y="3387909"/>
            <a:ext cx="6858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9871318" y="685800"/>
            <a:ext cx="1033272" cy="5486400"/>
          </a:xfrm>
        </p:spPr>
        <p:txBody>
          <a:bodyPr vert="eaVert"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1295400" y="685800"/>
            <a:ext cx="7976754" cy="5486400"/>
          </a:xfrm>
        </p:spPr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4C86CCD-1F69-4877-BD88-8D17F4461CE1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A7F8E3F6-DE14-48B2-B2BC-6FABA9630FB8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8041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442CF46-E3B7-4F3A-BF6D-3D24D2F7AE2C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5961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ajd tytułowy z obraz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5"/>
          <p:cNvSpPr>
            <a:spLocks noChangeArrowheads="1"/>
          </p:cNvSpPr>
          <p:nvPr/>
        </p:nvSpPr>
        <p:spPr bwMode="white">
          <a:xfrm>
            <a:off x="6540503" y="0"/>
            <a:ext cx="5651496" cy="6858000"/>
          </a:xfrm>
          <a:custGeom>
            <a:avLst/>
            <a:gdLst/>
            <a:ahLst/>
            <a:cxnLst/>
            <a:rect l="l" t="t" r="r" b="b"/>
            <a:pathLst>
              <a:path w="4238622" h="685800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sz="1800" noProof="0" dirty="0"/>
          </a:p>
        </p:txBody>
      </p:sp>
      <p:sp>
        <p:nvSpPr>
          <p:cNvPr id="11" name="Dowolny kształt 6"/>
          <p:cNvSpPr>
            <a:spLocks/>
          </p:cNvSpPr>
          <p:nvPr/>
        </p:nvSpPr>
        <p:spPr bwMode="auto">
          <a:xfrm>
            <a:off x="6256868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12" name="Dowolny kształt 7"/>
          <p:cNvSpPr>
            <a:spLocks/>
          </p:cNvSpPr>
          <p:nvPr/>
        </p:nvSpPr>
        <p:spPr bwMode="auto">
          <a:xfrm>
            <a:off x="6062136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95401" y="1873584"/>
            <a:ext cx="5120640" cy="2560320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15" name="Obraz — symbol zastępczy 14" descr="Pusty symbol zastępczy pozwalający dodać obraz. Kliknij symbol zastępczy i wybierz obraz, który chcesz dodać"/>
          <p:cNvSpPr>
            <a:spLocks noGrp="1"/>
          </p:cNvSpPr>
          <p:nvPr>
            <p:ph type="pic" sz="quarter" idx="10"/>
          </p:nvPr>
        </p:nvSpPr>
        <p:spPr>
          <a:xfrm>
            <a:off x="6743703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95401" y="4572000"/>
            <a:ext cx="5120640" cy="1600200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5"/>
          <p:cNvSpPr>
            <a:spLocks noChangeArrowheads="1"/>
          </p:cNvSpPr>
          <p:nvPr/>
        </p:nvSpPr>
        <p:spPr bwMode="white">
          <a:xfrm>
            <a:off x="9622368" y="0"/>
            <a:ext cx="2569632" cy="6858000"/>
          </a:xfrm>
          <a:custGeom>
            <a:avLst/>
            <a:gdLst/>
            <a:ahLst/>
            <a:cxnLst/>
            <a:rect l="l" t="t" r="r" b="b"/>
            <a:pathLst>
              <a:path w="1927224" h="6858000">
                <a:moveTo>
                  <a:pt x="0" y="0"/>
                </a:moveTo>
                <a:lnTo>
                  <a:pt x="1927224" y="0"/>
                </a:lnTo>
                <a:lnTo>
                  <a:pt x="192722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pl-PL" sz="1800" noProof="0" dirty="0"/>
          </a:p>
        </p:txBody>
      </p:sp>
      <p:sp>
        <p:nvSpPr>
          <p:cNvPr id="8" name="Dowolny kształt 6"/>
          <p:cNvSpPr>
            <a:spLocks/>
          </p:cNvSpPr>
          <p:nvPr/>
        </p:nvSpPr>
        <p:spPr bwMode="auto">
          <a:xfrm>
            <a:off x="9237132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9" name="Dowolny kształt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10" name="Dowolny kształt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sz="1800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95398" y="2914650"/>
            <a:ext cx="8046720" cy="1557338"/>
          </a:xfrm>
        </p:spPr>
        <p:txBody>
          <a:bodyPr rtlCol="0" anchor="b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95398" y="4589463"/>
            <a:ext cx="8046718" cy="1011237"/>
          </a:xfrm>
        </p:spPr>
        <p:txBody>
          <a:bodyPr rtlCol="0"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51964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295400" y="1828800"/>
            <a:ext cx="4572000" cy="4343400"/>
          </a:xfrm>
        </p:spPr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324600" y="1828799"/>
            <a:ext cx="4572000" cy="4343401"/>
          </a:xfrm>
        </p:spPr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0D23B53-E198-4E6C-BE6A-EB2462D2B5A3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4482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572000" cy="850392"/>
          </a:xfrm>
        </p:spPr>
        <p:txBody>
          <a:bodyPr rtlCol="0"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295400" y="2705100"/>
            <a:ext cx="4572000" cy="3467100"/>
          </a:xfrm>
        </p:spPr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6324600" y="1828800"/>
            <a:ext cx="4572000" cy="847725"/>
          </a:xfrm>
        </p:spPr>
        <p:txBody>
          <a:bodyPr rtlCol="0"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6324600" y="2705100"/>
            <a:ext cx="4572000" cy="3467100"/>
          </a:xfrm>
        </p:spPr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C5111B2-1E29-4215-B87F-CDDA0ADDCF32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60236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9405AB1-0C56-4CDB-8E3E-6E3283695A98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39733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BC0969F-AB50-453F-BB97-91F1E1D91D02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9836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728209" y="1828800"/>
            <a:ext cx="6126480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BCA00C-ABF0-4AE3-8CCD-DDCCDB96FDA7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7F8E3F6-DE14-48B2-B2BC-6FABA9630FB8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547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 userDrawn="1"/>
        </p:nvSpPr>
        <p:spPr bwMode="white">
          <a:xfrm>
            <a:off x="0" y="0"/>
            <a:ext cx="121920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8" name="Prostokąt 7"/>
          <p:cNvSpPr/>
          <p:nvPr userDrawn="1"/>
        </p:nvSpPr>
        <p:spPr>
          <a:xfrm>
            <a:off x="0" y="1371600"/>
            <a:ext cx="12192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1443006"/>
            <a:ext cx="12192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-PL" noProof="0" dirty="0"/>
          </a:p>
        </p:txBody>
      </p:sp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 dirty="0" smtClean="0"/>
              <a:t>Kliknij, aby edytować styl wzorca tytułu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 smtClean="0"/>
              <a:t>Kliknij, aby edytować style wzorców tekstu</a:t>
            </a:r>
          </a:p>
          <a:p>
            <a:pPr lvl="1" rtl="0"/>
            <a:r>
              <a:rPr lang="pl-PL" noProof="0" dirty="0" smtClean="0"/>
              <a:t>Drugi poziom</a:t>
            </a:r>
          </a:p>
          <a:p>
            <a:pPr lvl="2" rtl="0"/>
            <a:r>
              <a:rPr lang="pl-PL" noProof="0" dirty="0" smtClean="0"/>
              <a:t>Trzeci poziom</a:t>
            </a:r>
          </a:p>
          <a:p>
            <a:pPr lvl="3" rtl="0"/>
            <a:r>
              <a:rPr lang="pl-PL" noProof="0" dirty="0" smtClean="0"/>
              <a:t>Czwarty poziom</a:t>
            </a:r>
          </a:p>
          <a:p>
            <a:pPr lvl="4" rtl="0"/>
            <a:r>
              <a:rPr lang="pl-PL" noProof="0" dirty="0" smtClean="0"/>
              <a:t>Piąty poziom</a:t>
            </a:r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295399" y="6374999"/>
            <a:ext cx="624320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pl-PL" noProof="0" dirty="0" smtClean="0"/>
              <a:t>Dodaj stopkę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7791449" y="6374999"/>
            <a:ext cx="148070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95C8D36F-D05F-411F-A3BD-317FB84B7909}" type="datetime1">
              <a:rPr lang="pl-PL" smtClean="0"/>
              <a:pPr/>
              <a:t>26.01.2019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9525000" y="6374999"/>
            <a:ext cx="1371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A7F8E3F6-DE14-48B2-B2BC-6FABA9630FB8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1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yd5y7ud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kn.pl/smart-cities?fbclid=IwAR30Nqi2MnaMtSRCS3lk7K9m5nZFFfTcMOzMFyE0agj0g4Jtce3i2AvrHN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pl-PL" dirty="0" smtClean="0"/>
              <a:t>Inteligentne miasto</a:t>
            </a:r>
            <a:endParaRPr lang="pl-PL" dirty="0"/>
          </a:p>
        </p:txBody>
      </p:sp>
      <p:pic>
        <p:nvPicPr>
          <p:cNvPr id="5" name="Obraz — symbol zastępczy 4" descr="Ulica miasta z rozmyciem w ruchu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>
            <a:fillRect/>
          </a:stretch>
        </p:blipFill>
        <p:spPr/>
      </p:pic>
      <p:sp>
        <p:nvSpPr>
          <p:cNvPr id="4" name="Podtytuł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Cel:</a:t>
            </a:r>
          </a:p>
          <a:p>
            <a:r>
              <a:rPr lang="pl-PL" dirty="0" smtClean="0"/>
              <a:t>- poznamy ,,przepis’’ na Smart City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78708" y="395415"/>
            <a:ext cx="6400800" cy="652737"/>
          </a:xfrm>
        </p:spPr>
        <p:txBody>
          <a:bodyPr rtlCol="0"/>
          <a:lstStyle/>
          <a:p>
            <a:pPr rtl="0"/>
            <a:r>
              <a:rPr lang="pl-PL" dirty="0">
                <a:hlinkClick r:id="rId3"/>
              </a:rPr>
              <a:t>W</a:t>
            </a:r>
            <a:r>
              <a:rPr lang="pl-PL" smtClean="0">
                <a:hlinkClick r:id="rId3"/>
              </a:rPr>
              <a:t>prowadzenie</a:t>
            </a:r>
            <a:endParaRPr lang="pl-PL" dirty="0"/>
          </a:p>
        </p:txBody>
      </p:sp>
      <p:sp>
        <p:nvSpPr>
          <p:cNvPr id="4" name="Podtytuł 3"/>
          <p:cNvSpPr>
            <a:spLocks noGrp="1"/>
          </p:cNvSpPr>
          <p:nvPr>
            <p:ph type="subTitle" idx="1"/>
          </p:nvPr>
        </p:nvSpPr>
        <p:spPr>
          <a:xfrm>
            <a:off x="759939" y="3862828"/>
            <a:ext cx="7173097" cy="2471351"/>
          </a:xfrm>
        </p:spPr>
        <p:txBody>
          <a:bodyPr rtlCol="0">
            <a:noAutofit/>
          </a:bodyPr>
          <a:lstStyle/>
          <a:p>
            <a:pPr algn="ctr"/>
            <a:r>
              <a:rPr lang="pl-PL" sz="1800" dirty="0"/>
              <a:t>Jesteście grupą przedsiębiorców, samorządowców,  kadry zarządzającej, architektów, przedstawicieli biznesu, administracji państwowej , małych, średnich i dużych przedsiębiorstw, osób prowadzących działalność gospodarczą, reprezentantów środowiska naukowego oraz federacji i stowarzyszeń branżowych. Waszym zadaniem jest poznanie norm pozwalających na certyfikację miasta w zakresie Smart City – </a:t>
            </a:r>
            <a:r>
              <a:rPr lang="pl-PL" sz="1800" dirty="0" smtClean="0"/>
              <a:t>wykonajcie w </a:t>
            </a:r>
            <a:r>
              <a:rPr lang="pl-PL" sz="1800" dirty="0"/>
              <a:t>grupach kolejne zadania, a wspólnie utworzone hasło pozwoli Wam poznać możliwości certyfikacji Waszego miasta.</a:t>
            </a:r>
          </a:p>
          <a:p>
            <a:pPr rtl="0"/>
            <a:endParaRPr lang="pl-PL" sz="18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391" y="82120"/>
            <a:ext cx="28098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7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Zasady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Waszym zadaniem podczas pracy w zespołach jest rozwiązanie pięciu zadań. </a:t>
            </a:r>
          </a:p>
          <a:p>
            <a:r>
              <a:rPr lang="pl-PL" dirty="0" smtClean="0"/>
              <a:t>Za każdą poprawną odpowiedź otrzymacie fragment kodu QR.</a:t>
            </a:r>
          </a:p>
          <a:p>
            <a:r>
              <a:rPr lang="pl-PL" dirty="0" smtClean="0"/>
              <a:t>Uzyskane przez wszystkie grupy kawałki kodu stworzą całość, która po zeskanowaniu pozwoli Wam uzyskać informacje na temat możliwości certyfikacji miasta.</a:t>
            </a:r>
          </a:p>
          <a:p>
            <a:r>
              <a:rPr lang="pl-PL" dirty="0" smtClean="0"/>
              <a:t>Możecie korzystać ze swoich telefonów z dostępem do Internetu.</a:t>
            </a:r>
          </a:p>
          <a:p>
            <a:r>
              <a:rPr lang="pl-PL" dirty="0" smtClean="0"/>
              <a:t>Rozpoczynacie od zadania nr 1 ( grupa pierwsza), nr 2 ( grupa druga) itd., potem przechodzicie do kolejnego stanowiska grupa 1 do drugiego, druga do trzeciego….., a piąta do pierwszego itd..</a:t>
            </a:r>
          </a:p>
        </p:txBody>
      </p:sp>
    </p:spTree>
    <p:extLst>
      <p:ext uri="{BB962C8B-B14F-4D97-AF65-F5344CB8AC3E}">
        <p14:creationId xmlns:p14="http://schemas.microsoft.com/office/powerpoint/2010/main" val="179880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dirty="0" smtClean="0"/>
              <a:t>PODSUMOWANIE</a:t>
            </a:r>
            <a:endParaRPr lang="pl-PL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algn="ctr"/>
            <a:r>
              <a:rPr lang="pl-PL" dirty="0" smtClean="0"/>
              <a:t>Jakie znaczenie mają normy </a:t>
            </a:r>
            <a:r>
              <a:rPr lang="pl-PL" dirty="0"/>
              <a:t>w tworzeniu inteligentnych rozwiązań dla </a:t>
            </a:r>
            <a:r>
              <a:rPr lang="pl-PL" dirty="0" smtClean="0"/>
              <a:t>miast</a:t>
            </a:r>
            <a:r>
              <a:rPr lang="pl-PL" dirty="0"/>
              <a:t>?</a:t>
            </a:r>
            <a:endParaRPr lang="pl-PL" dirty="0" smtClean="0"/>
          </a:p>
        </p:txBody>
      </p:sp>
      <p:sp>
        <p:nvSpPr>
          <p:cNvPr id="4" name="Prostokąt 3"/>
          <p:cNvSpPr/>
          <p:nvPr/>
        </p:nvSpPr>
        <p:spPr>
          <a:xfrm>
            <a:off x="1178010" y="521626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 smtClean="0">
                <a:hlinkClick r:id="rId3"/>
              </a:rPr>
              <a:t>Źródło wiedzy PKN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609" y="3007333"/>
            <a:ext cx="2366824" cy="239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7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erunek sprzedaży 16:9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187_TF03431374.potx" id="{407F31D8-A766-4819-A7F0-5A4B1EFD4903}" vid="{67A217F3-9F30-4F19-8C45-963E6ECA39BD}"/>
    </a:ext>
  </a:extLst>
</a:theme>
</file>

<file path=ppt/theme/theme2.xml><?xml version="1.0" encoding="utf-8"?>
<a:theme xmlns:a="http://schemas.openxmlformats.org/drawingml/2006/main" name="Motyw pakietu Offic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kierunku biznesowego (panoramiczna)</Template>
  <TotalTime>47</TotalTime>
  <Words>217</Words>
  <Application>Microsoft Office PowerPoint</Application>
  <PresentationFormat>Panoramiczny</PresentationFormat>
  <Paragraphs>18</Paragraphs>
  <Slides>4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7" baseType="lpstr">
      <vt:lpstr>Arial</vt:lpstr>
      <vt:lpstr>Book Antiqua</vt:lpstr>
      <vt:lpstr>Kierunek sprzedaży 16:9</vt:lpstr>
      <vt:lpstr>Inteligentne miasto</vt:lpstr>
      <vt:lpstr>Wprowadzenie</vt:lpstr>
      <vt:lpstr>Zasady pracy</vt:lpstr>
      <vt:lpstr>PODSUMOWANIE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Układ Tytuł z obrazem</dc:title>
  <dc:creator>Lenovo</dc:creator>
  <cp:lastModifiedBy>Lenovo</cp:lastModifiedBy>
  <cp:revision>8</cp:revision>
  <dcterms:created xsi:type="dcterms:W3CDTF">2019-01-24T05:27:49Z</dcterms:created>
  <dcterms:modified xsi:type="dcterms:W3CDTF">2019-01-26T08:57:33Z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